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390" r:id="rId3"/>
    <p:sldId id="522" r:id="rId4"/>
    <p:sldId id="531" r:id="rId5"/>
    <p:sldId id="483" r:id="rId6"/>
    <p:sldId id="496" r:id="rId7"/>
    <p:sldId id="497" r:id="rId8"/>
    <p:sldId id="550" r:id="rId9"/>
    <p:sldId id="543" r:id="rId10"/>
    <p:sldId id="532" r:id="rId11"/>
    <p:sldId id="524" r:id="rId12"/>
    <p:sldId id="525" r:id="rId13"/>
    <p:sldId id="502" r:id="rId14"/>
    <p:sldId id="548" r:id="rId15"/>
    <p:sldId id="562" r:id="rId16"/>
    <p:sldId id="499" r:id="rId17"/>
    <p:sldId id="534" r:id="rId18"/>
    <p:sldId id="533" r:id="rId19"/>
    <p:sldId id="593" r:id="rId20"/>
    <p:sldId id="592" r:id="rId21"/>
    <p:sldId id="505" r:id="rId22"/>
    <p:sldId id="506" r:id="rId23"/>
    <p:sldId id="554" r:id="rId24"/>
    <p:sldId id="553" r:id="rId25"/>
    <p:sldId id="557" r:id="rId26"/>
    <p:sldId id="595" r:id="rId27"/>
    <p:sldId id="594" r:id="rId28"/>
    <p:sldId id="535" r:id="rId29"/>
    <p:sldId id="493" r:id="rId30"/>
    <p:sldId id="599" r:id="rId31"/>
    <p:sldId id="559" r:id="rId32"/>
    <p:sldId id="564" r:id="rId33"/>
    <p:sldId id="588" r:id="rId34"/>
    <p:sldId id="589" r:id="rId35"/>
    <p:sldId id="590" r:id="rId36"/>
    <p:sldId id="591" r:id="rId37"/>
    <p:sldId id="580" r:id="rId38"/>
    <p:sldId id="581" r:id="rId39"/>
    <p:sldId id="570" r:id="rId40"/>
    <p:sldId id="582" r:id="rId41"/>
    <p:sldId id="583" r:id="rId42"/>
    <p:sldId id="584" r:id="rId43"/>
    <p:sldId id="585" r:id="rId44"/>
    <p:sldId id="586" r:id="rId45"/>
    <p:sldId id="587" r:id="rId46"/>
    <p:sldId id="597" r:id="rId4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1" autoAdjust="0"/>
    <p:restoredTop sz="84436"/>
  </p:normalViewPr>
  <p:slideViewPr>
    <p:cSldViewPr snapToGrid="0" snapToObjects="1" showGuides="1">
      <p:cViewPr varScale="1">
        <p:scale>
          <a:sx n="127" d="100"/>
          <a:sy n="127" d="100"/>
        </p:scale>
        <p:origin x="1140" y="12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1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62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szilard/h2o-scor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Web Interface Demo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Machine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  <a:p>
            <a:pPr lvl="1"/>
            <a:r>
              <a:rPr lang="en-US" dirty="0"/>
              <a:t>Dataset – MNIST</a:t>
            </a:r>
          </a:p>
          <a:p>
            <a:pPr lvl="2"/>
            <a:r>
              <a:rPr lang="en-US" dirty="0"/>
              <a:t>LeCun et al. (1999)</a:t>
            </a:r>
          </a:p>
          <a:p>
            <a:pPr lvl="2"/>
            <a:r>
              <a:rPr lang="en-US" dirty="0"/>
              <a:t>Hand-written Digits</a:t>
            </a:r>
          </a:p>
          <a:p>
            <a:pPr lvl="1"/>
            <a:r>
              <a:rPr lang="en-US" dirty="0"/>
              <a:t>Import &amp; 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7027" y="1200150"/>
            <a:ext cx="3400945" cy="3394075"/>
          </a:xfrm>
        </p:spPr>
      </p:pic>
      <p:sp>
        <p:nvSpPr>
          <p:cNvPr id="8" name="TextBox 7"/>
          <p:cNvSpPr txBox="1"/>
          <p:nvPr/>
        </p:nvSpPr>
        <p:spPr>
          <a:xfrm>
            <a:off x="2292372" y="4767263"/>
            <a:ext cx="4559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http://www.opendeep.org/v0.0.5/docs/tutorial-classifying-handwritten-mnist-images</a:t>
            </a:r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Hand-Written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784 Inputs</a:t>
            </a:r>
          </a:p>
          <a:p>
            <a:pPr lvl="1"/>
            <a:r>
              <a:rPr lang="en-GB" dirty="0"/>
              <a:t>28 x 28 = 784 pixels</a:t>
            </a:r>
            <a:endParaRPr lang="is-IS" dirty="0"/>
          </a:p>
          <a:p>
            <a:r>
              <a:rPr lang="en-US" dirty="0">
                <a:solidFill>
                  <a:schemeClr val="tx1"/>
                </a:solidFill>
              </a:rPr>
              <a:t>1 Output</a:t>
            </a:r>
          </a:p>
          <a:p>
            <a:pPr lvl="1"/>
            <a:r>
              <a:rPr lang="en-US" dirty="0"/>
              <a:t>0, 1, 2, 3, 4, 5, 6, 7, 8 or 9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>
                <a:solidFill>
                  <a:schemeClr val="tx1"/>
                </a:solidFill>
              </a:rPr>
              <a:t>Files</a:t>
            </a:r>
          </a:p>
          <a:p>
            <a:pPr lvl="1"/>
            <a:r>
              <a:rPr lang="en-US" dirty="0"/>
              <a:t>Train (60k Records)</a:t>
            </a:r>
          </a:p>
          <a:p>
            <a:pPr lvl="1"/>
            <a:r>
              <a:rPr lang="en-US" dirty="0"/>
              <a:t>Test (10k)</a:t>
            </a:r>
          </a:p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  <a:p>
            <a:pPr lvl="1"/>
            <a:r>
              <a:rPr lang="en-US" sz="1300" dirty="0"/>
              <a:t>https://s3.amazonaws.com/h2o-public-test-data/bigdata/laptop/mnist/train.csv.gz</a:t>
            </a:r>
          </a:p>
          <a:p>
            <a:pPr lvl="1"/>
            <a:r>
              <a:rPr lang="en-US" sz="1300" dirty="0"/>
              <a:t>https://s3.amazonaws.com/h2o-public-test-data/bigdata/laptop/mnist/test.csv.gz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840"/>
          <a:stretch/>
        </p:blipFill>
        <p:spPr>
          <a:xfrm>
            <a:off x="4510912" y="1200151"/>
            <a:ext cx="4567657" cy="3211635"/>
          </a:xfrm>
        </p:spPr>
      </p:pic>
      <p:sp>
        <p:nvSpPr>
          <p:cNvPr id="11" name="TextBox 10"/>
          <p:cNvSpPr txBox="1"/>
          <p:nvPr/>
        </p:nvSpPr>
        <p:spPr>
          <a:xfrm>
            <a:off x="5873208" y="4410566"/>
            <a:ext cx="2813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www.h2o.ai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terminal:</a:t>
            </a:r>
          </a:p>
          <a:p>
            <a:pPr lvl="1"/>
            <a:r>
              <a:rPr lang="en-US" dirty="0"/>
              <a:t>java -jar h2o.jar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Web browser:</a:t>
            </a:r>
          </a:p>
          <a:p>
            <a:pPr lvl="1"/>
            <a:r>
              <a:rPr lang="en-US" dirty="0"/>
              <a:t>localhost:54321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H2O Flow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2" y="730656"/>
            <a:ext cx="7327635" cy="396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086017" y="1700331"/>
            <a:ext cx="347623" cy="25693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docs.h2o.ai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5817" y="976792"/>
            <a:ext cx="13375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Key Resources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87693" y="1115292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91" y="1715034"/>
            <a:ext cx="3624075" cy="33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Advanced Features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 Resources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docs.h2o.ai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Joe’s Previous H2O Talks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bit.ly/h2o_paris_1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2005 - 2015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Industrial PhD</a:t>
            </a:r>
          </a:p>
          <a:p>
            <a:pPr lvl="2"/>
            <a:r>
              <a:rPr lang="en-US" dirty="0"/>
              <a:t>Water Engineering + Machine Learning</a:t>
            </a:r>
          </a:p>
          <a:p>
            <a:pPr lvl="2"/>
            <a:r>
              <a:rPr lang="en-US" i="1" dirty="0">
                <a:solidFill>
                  <a:schemeClr val="tx1"/>
                </a:solidFill>
              </a:rPr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2015 - Present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Why? Long story – see bit.ly/joe_h2o_talk2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03345" y="4290060"/>
            <a:ext cx="285750" cy="27813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268153" y="2567940"/>
            <a:ext cx="902017" cy="195072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3199" y="4031658"/>
            <a:ext cx="2726808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Usage in Italy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3" y="807263"/>
            <a:ext cx="8543093" cy="39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8484" y="399714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www.h2o.ai/community</a:t>
            </a:r>
            <a:endParaRPr lang="en-GB" sz="20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01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1152495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Google forum – h2osteam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7880" y="1025294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community.h2o.ai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6907" y="716579"/>
            <a:ext cx="1031681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Please try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620000" y="874719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#AroundTheWorldWithH2Oai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30" b="11077"/>
          <a:stretch/>
        </p:blipFill>
        <p:spPr>
          <a:xfrm>
            <a:off x="4582627" y="1399293"/>
            <a:ext cx="1890193" cy="126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583988" y="2810226"/>
            <a:ext cx="1890193" cy="126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18" y="1399293"/>
            <a:ext cx="1682190" cy="12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88" y="2810226"/>
            <a:ext cx="1682190" cy="12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78" y="1399293"/>
            <a:ext cx="2240000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580" y="2810226"/>
            <a:ext cx="2247805" cy="12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44237" y="72475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Strata Hadoop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880" y="4111126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PyData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4861" y="4111230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useR! 2016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28" y="411112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satRdays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488" y="714113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 Kaggle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3537" y="843593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Chelsea FC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784" y="2810226"/>
            <a:ext cx="1260000" cy="126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06754" y="4104609"/>
            <a:ext cx="107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Paris ML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577" y="1399293"/>
            <a:ext cx="2175910" cy="126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7401" y="843593"/>
            <a:ext cx="189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Big Data London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3774" y="105081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www.h2o.ai/customers</a:t>
            </a:r>
            <a:endParaRPr lang="en-GB" sz="20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310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H2O Open Tour NYC YouTube Playlist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</a:t>
            </a:r>
          </a:p>
          <a:p>
            <a:pPr lvl="2"/>
            <a:r>
              <a:rPr lang="en-US" dirty="0"/>
              <a:t>PySparkling &amp; RSparkling</a:t>
            </a:r>
            <a:endParaRPr lang="is-IS" dirty="0"/>
          </a:p>
          <a:p>
            <a:pPr lvl="1"/>
            <a:r>
              <a:rPr lang="is-IS" dirty="0"/>
              <a:t>Steam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733" y="4498532"/>
            <a:ext cx="966146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Next time?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45879" y="3253787"/>
            <a:ext cx="3252309" cy="114869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33031" y="3763398"/>
            <a:ext cx="412848" cy="74803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First Talk (25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A Simple Classification Task</a:t>
            </a:r>
          </a:p>
          <a:p>
            <a:pPr lvl="2"/>
            <a:r>
              <a:rPr lang="en-US" dirty="0"/>
              <a:t>H2O’s Web Interface</a:t>
            </a:r>
          </a:p>
          <a:p>
            <a:pPr lvl="1"/>
            <a:r>
              <a:rPr lang="en-US" dirty="0"/>
              <a:t>Why H2O?</a:t>
            </a:r>
          </a:p>
          <a:p>
            <a:pPr lvl="2"/>
            <a:r>
              <a:rPr lang="en-US" dirty="0"/>
              <a:t>Our Community</a:t>
            </a:r>
          </a:p>
          <a:p>
            <a:pPr lvl="2"/>
            <a:r>
              <a:rPr lang="en-US" dirty="0"/>
              <a:t>Our Customers</a:t>
            </a:r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Second Talk (25 mins)</a:t>
            </a:r>
          </a:p>
          <a:p>
            <a:pPr lvl="1"/>
            <a:r>
              <a:rPr lang="en-US" dirty="0"/>
              <a:t>H2O for IoT</a:t>
            </a:r>
          </a:p>
          <a:p>
            <a:pPr lvl="2"/>
            <a:r>
              <a:rPr lang="en-US" dirty="0"/>
              <a:t>Predictive Maintenance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/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Third Talk (25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H2O + mxnet on GPU</a:t>
            </a:r>
          </a:p>
          <a:p>
            <a:pPr lvl="2"/>
            <a:r>
              <a:rPr lang="en-US" dirty="0"/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093970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First Talk – 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</p:spTree>
    <p:extLst>
      <p:ext uri="{BB962C8B-B14F-4D97-AF65-F5344CB8AC3E}">
        <p14:creationId xmlns:p14="http://schemas.microsoft.com/office/powerpoint/2010/main" val="337927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Extra Slides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(H2O Flow Demo Screenshots – just in case)</a:t>
            </a:r>
          </a:p>
        </p:txBody>
      </p:sp>
    </p:spTree>
    <p:extLst>
      <p:ext uri="{BB962C8B-B14F-4D97-AF65-F5344CB8AC3E}">
        <p14:creationId xmlns:p14="http://schemas.microsoft.com/office/powerpoint/2010/main" val="6614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9080" y="2161196"/>
            <a:ext cx="316022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Upload the file without decompressing it first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297158" y="1413164"/>
            <a:ext cx="655842" cy="74803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36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681" y="2485323"/>
            <a:ext cx="498763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Change the data type of “label” from “Numeric” to “Enum” (categorical)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63684" y="2769422"/>
            <a:ext cx="1120957" cy="154052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0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8225" y="1547037"/>
            <a:ext cx="1727410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Note: Size in Memory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206791" y="1717904"/>
            <a:ext cx="521434" cy="54610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47239" y="4112469"/>
            <a:ext cx="2939683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Click on individual labels to explore 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70818" y="3801184"/>
            <a:ext cx="2176422" cy="4497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28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1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2534581"/>
            <a:ext cx="409401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Split the full dataset into training (80% = 48k records) and validation (20% = 12k) – a common machine learning practice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99165" y="2524046"/>
            <a:ext cx="491835" cy="23426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83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8050" y="1903686"/>
            <a:ext cx="205992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Click and select parameters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for model training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85217" y="2125311"/>
            <a:ext cx="4073236" cy="234499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59167" y="2120356"/>
            <a:ext cx="899286" cy="13919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98188" y="2115401"/>
            <a:ext cx="1360265" cy="55105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335121" y="1882660"/>
            <a:ext cx="3423332" cy="23769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82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815"/>
            <a:ext cx="9144000" cy="4953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485574"/>
            <a:ext cx="3582029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Users have full access to all available parameters – fine-tune model training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466" y="1071586"/>
            <a:ext cx="3053037" cy="101566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 example, I am using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rectifier with dropout</a:t>
            </a:r>
            <a:r>
              <a:rPr lang="en-US" sz="1200" dirty="0">
                <a:solidFill>
                  <a:schemeClr val="tx1"/>
                </a:solidFill>
              </a:rPr>
              <a:t> as the activation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 train the model for </a:t>
            </a:r>
            <a:r>
              <a:rPr lang="en-US" sz="1200" b="1" dirty="0">
                <a:solidFill>
                  <a:schemeClr val="tx1"/>
                </a:solidFill>
              </a:rPr>
              <a:t>20</a:t>
            </a:r>
            <a:r>
              <a:rPr lang="en-US" sz="1200" dirty="0">
                <a:solidFill>
                  <a:schemeClr val="tx1"/>
                </a:solidFill>
              </a:rPr>
              <a:t> epochs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chemeClr val="tx1"/>
                </a:solidFill>
              </a:rPr>
              <a:t>classes balancing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Leaving other settings as default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45812" y="1404389"/>
            <a:ext cx="1073727" cy="7723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136166" y="1209124"/>
            <a:ext cx="2683372" cy="18136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375381" y="1420334"/>
            <a:ext cx="4444156" cy="117690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1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898" y="3312588"/>
            <a:ext cx="3514016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the model with estimated remaining time – users can stop the process early if they want to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44438" y="3439769"/>
            <a:ext cx="657460" cy="1384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6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5655" y="3165603"/>
            <a:ext cx="286411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Performance (logloss) on validation set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39184" y="3321304"/>
            <a:ext cx="506319" cy="20210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39184" y="4003787"/>
            <a:ext cx="778373" cy="24182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7557" y="3850204"/>
            <a:ext cx="286411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Performance (logloss) on training set</a:t>
            </a:r>
          </a:p>
        </p:txBody>
      </p:sp>
    </p:spTree>
    <p:extLst>
      <p:ext uri="{BB962C8B-B14F-4D97-AF65-F5344CB8AC3E}">
        <p14:creationId xmlns:p14="http://schemas.microsoft.com/office/powerpoint/2010/main" val="2174499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599" y="1803917"/>
            <a:ext cx="3696645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Training Set (48k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2%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45481" y="1930989"/>
            <a:ext cx="1374120" cy="67124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02419" y="3442443"/>
            <a:ext cx="1550451" cy="10312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57906" y="3265085"/>
            <a:ext cx="382889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Validation Set (12k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4% Error</a:t>
            </a:r>
          </a:p>
        </p:txBody>
      </p:sp>
    </p:spTree>
    <p:extLst>
      <p:ext uri="{BB962C8B-B14F-4D97-AF65-F5344CB8AC3E}">
        <p14:creationId xmlns:p14="http://schemas.microsoft.com/office/powerpoint/2010/main" val="27192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4437" y="1112044"/>
            <a:ext cx="351401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Using the model for prediction on test set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586977" y="1239225"/>
            <a:ext cx="657460" cy="1384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22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1576" y="4460279"/>
            <a:ext cx="3514016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Test Set (10k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4% Error (similar to validation)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07504" y="4247048"/>
            <a:ext cx="264496" cy="21159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695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7520" y="965769"/>
            <a:ext cx="312168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Full prediction outputs including individual probabilities and predicted label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055650" y="1427434"/>
            <a:ext cx="661870" cy="7641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11" y="-4106"/>
            <a:ext cx="6892006" cy="51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8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H2O.ai, the Company</a:t>
            </a:r>
          </a:p>
          <a:p>
            <a:pPr lvl="1"/>
            <a:r>
              <a:rPr lang="en-US" dirty="0"/>
              <a:t>Team: 80 (70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Algorithms written in Java</a:t>
            </a:r>
          </a:p>
          <a:p>
            <a:pPr lvl="2"/>
            <a:r>
              <a:rPr lang="en-US" dirty="0"/>
              <a:t>Fast, distributed and scalable</a:t>
            </a:r>
          </a:p>
          <a:p>
            <a:pPr lvl="1"/>
            <a:r>
              <a:rPr lang="en-US" dirty="0"/>
              <a:t>Multiple interfaces to suit different users</a:t>
            </a:r>
          </a:p>
          <a:p>
            <a:pPr lvl="2"/>
            <a:r>
              <a:rPr lang="en-US" dirty="0"/>
              <a:t>Web, R, Python, Java, Scala, REST/JSON</a:t>
            </a:r>
          </a:p>
          <a:p>
            <a:pPr lvl="1"/>
            <a:r>
              <a:rPr lang="en-US" dirty="0"/>
              <a:t>Works with desktop/laptop, cloud, Spark and Hadoop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34902" y="1950208"/>
            <a:ext cx="293156" cy="24435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57835" y="168013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38742" y="2862349"/>
            <a:ext cx="2283952" cy="1928465"/>
            <a:chOff x="4757080" y="1027859"/>
            <a:chExt cx="4070477" cy="3436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9687" y="1027859"/>
              <a:ext cx="1121739" cy="144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7080" y="2746699"/>
              <a:ext cx="932903" cy="72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0200" y="2746699"/>
              <a:ext cx="723000" cy="72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417" y="2746699"/>
              <a:ext cx="488780" cy="72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2414" y="2746699"/>
              <a:ext cx="1505143" cy="72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3829" y="3663794"/>
              <a:ext cx="1613978" cy="72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642" y="3384784"/>
              <a:ext cx="1080000" cy="1080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561" y="765454"/>
            <a:ext cx="1514848" cy="19863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840" t="46772" b="6128"/>
          <a:stretch/>
        </p:blipFill>
        <p:spPr>
          <a:xfrm>
            <a:off x="7088839" y="759808"/>
            <a:ext cx="1514848" cy="1991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2278" y="218313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/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5"/>
            <a:ext cx="2827670" cy="89842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9382" y="2884609"/>
            <a:ext cx="960095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Today’s 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70921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468091"/>
            <a:ext cx="352942" cy="64735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112825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12374</TotalTime>
  <Words>827</Words>
  <Application>Microsoft Office PowerPoint</Application>
  <PresentationFormat>On-screen Show (16:9)</PresentationFormat>
  <Paragraphs>263</Paragraphs>
  <Slides>46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Scientific Advisory Council</vt:lpstr>
      <vt:lpstr>Current Algorithm Overview</vt:lpstr>
      <vt:lpstr>PowerPoint Presentation</vt:lpstr>
      <vt:lpstr>H2O’s Mission</vt:lpstr>
      <vt:lpstr>PowerPoint Presentation</vt:lpstr>
      <vt:lpstr>A Typical Machine Learning Task</vt:lpstr>
      <vt:lpstr>MNIST Hand-Written Digits</vt:lpstr>
      <vt:lpstr>H2O Flow (Web Interface) Demo</vt:lpstr>
      <vt:lpstr>PowerPoint Presentation</vt:lpstr>
      <vt:lpstr>More H2O Flow Examples</vt:lpstr>
      <vt:lpstr>Other H2O Interfaces</vt:lpstr>
      <vt:lpstr>More Advanced Topics</vt:lpstr>
      <vt:lpstr>PowerPoint Presentation</vt:lpstr>
      <vt:lpstr>PowerPoint Presentation</vt:lpstr>
      <vt:lpstr>H2O Usage in Italy</vt:lpstr>
      <vt:lpstr>Szilard Pafka – ‎Chief Data Scientist at Epoch  </vt:lpstr>
      <vt:lpstr>Szilard Pafka – Why H2O?</vt:lpstr>
      <vt:lpstr>H2O for Kaggle</vt:lpstr>
      <vt:lpstr>H2O Community Support</vt:lpstr>
      <vt:lpstr>#AroundTheWorldWithH2Oai</vt:lpstr>
      <vt:lpstr>PowerPoint Presentation</vt:lpstr>
      <vt:lpstr>PowerPoint Presentation</vt:lpstr>
      <vt:lpstr>PowerPoint Presentation</vt:lpstr>
      <vt:lpstr>H2O is Evolving</vt:lpstr>
      <vt:lpstr>H2O’s Mission</vt:lpstr>
      <vt:lpstr>End of First Talk – 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1145</cp:revision>
  <cp:lastPrinted>2016-09-01T23:03:45Z</cp:lastPrinted>
  <dcterms:created xsi:type="dcterms:W3CDTF">2015-09-15T15:26:47Z</dcterms:created>
  <dcterms:modified xsi:type="dcterms:W3CDTF">2016-10-07T13:24:16Z</dcterms:modified>
</cp:coreProperties>
</file>